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52" r:id="rId6"/>
    <p:sldMasterId id="2147483882" r:id="rId7"/>
  </p:sldMasterIdLst>
  <p:notesMasterIdLst>
    <p:notesMasterId r:id="rId90"/>
  </p:notesMasterIdLst>
  <p:sldIdLst>
    <p:sldId id="256" r:id="rId8"/>
    <p:sldId id="257" r:id="rId9"/>
    <p:sldId id="258" r:id="rId10"/>
    <p:sldId id="260" r:id="rId11"/>
    <p:sldId id="303" r:id="rId12"/>
    <p:sldId id="304" r:id="rId13"/>
    <p:sldId id="259" r:id="rId14"/>
    <p:sldId id="305" r:id="rId15"/>
    <p:sldId id="306" r:id="rId16"/>
    <p:sldId id="308" r:id="rId17"/>
    <p:sldId id="264" r:id="rId18"/>
    <p:sldId id="307" r:id="rId19"/>
    <p:sldId id="361" r:id="rId20"/>
    <p:sldId id="273" r:id="rId21"/>
    <p:sldId id="320" r:id="rId22"/>
    <p:sldId id="321" r:id="rId23"/>
    <p:sldId id="322" r:id="rId24"/>
    <p:sldId id="323" r:id="rId25"/>
    <p:sldId id="325" r:id="rId26"/>
    <p:sldId id="324" r:id="rId27"/>
    <p:sldId id="327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51" r:id="rId36"/>
    <p:sldId id="337" r:id="rId37"/>
    <p:sldId id="338" r:id="rId38"/>
    <p:sldId id="339" r:id="rId39"/>
    <p:sldId id="340" r:id="rId40"/>
    <p:sldId id="341" r:id="rId41"/>
    <p:sldId id="309" r:id="rId42"/>
    <p:sldId id="343" r:id="rId43"/>
    <p:sldId id="342" r:id="rId44"/>
    <p:sldId id="310" r:id="rId45"/>
    <p:sldId id="346" r:id="rId46"/>
    <p:sldId id="347" r:id="rId47"/>
    <p:sldId id="348" r:id="rId48"/>
    <p:sldId id="344" r:id="rId49"/>
    <p:sldId id="345" r:id="rId50"/>
    <p:sldId id="349" r:id="rId51"/>
    <p:sldId id="362" r:id="rId52"/>
    <p:sldId id="363" r:id="rId53"/>
    <p:sldId id="364" r:id="rId54"/>
    <p:sldId id="365" r:id="rId55"/>
    <p:sldId id="353" r:id="rId56"/>
    <p:sldId id="371" r:id="rId57"/>
    <p:sldId id="366" r:id="rId58"/>
    <p:sldId id="370" r:id="rId59"/>
    <p:sldId id="369" r:id="rId60"/>
    <p:sldId id="367" r:id="rId61"/>
    <p:sldId id="372" r:id="rId62"/>
    <p:sldId id="373" r:id="rId63"/>
    <p:sldId id="368" r:id="rId64"/>
    <p:sldId id="374" r:id="rId65"/>
    <p:sldId id="375" r:id="rId66"/>
    <p:sldId id="376" r:id="rId67"/>
    <p:sldId id="377" r:id="rId68"/>
    <p:sldId id="354" r:id="rId69"/>
    <p:sldId id="383" r:id="rId70"/>
    <p:sldId id="384" r:id="rId71"/>
    <p:sldId id="380" r:id="rId72"/>
    <p:sldId id="385" r:id="rId73"/>
    <p:sldId id="386" r:id="rId74"/>
    <p:sldId id="387" r:id="rId75"/>
    <p:sldId id="379" r:id="rId76"/>
    <p:sldId id="389" r:id="rId77"/>
    <p:sldId id="390" r:id="rId78"/>
    <p:sldId id="388" r:id="rId79"/>
    <p:sldId id="391" r:id="rId80"/>
    <p:sldId id="378" r:id="rId81"/>
    <p:sldId id="381" r:id="rId82"/>
    <p:sldId id="392" r:id="rId83"/>
    <p:sldId id="382" r:id="rId84"/>
    <p:sldId id="317" r:id="rId85"/>
    <p:sldId id="279" r:id="rId86"/>
    <p:sldId id="318" r:id="rId87"/>
    <p:sldId id="319" r:id="rId88"/>
    <p:sldId id="336" r:id="rId8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914" autoAdjust="0"/>
  </p:normalViewPr>
  <p:slideViewPr>
    <p:cSldViewPr snapToGrid="0">
      <p:cViewPr varScale="1">
        <p:scale>
          <a:sx n="108" d="100"/>
          <a:sy n="108" d="100"/>
        </p:scale>
        <p:origin x="778" y="62"/>
      </p:cViewPr>
      <p:guideLst/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E3A29-9A62-42FB-9C67-5F934E339B15}" type="datetimeFigureOut">
              <a:rPr lang="en-US" smtClean="0"/>
              <a:t>15/02/2024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EB333-A5C3-4FAB-87C4-E19BB9D9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EB333-A5C3-4FAB-87C4-E19BB9D95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59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EB333-A5C3-4FAB-87C4-E19BB9D95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264120" y="1523880"/>
            <a:ext cx="5159520" cy="17830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80360" y="1311840"/>
            <a:ext cx="2435040" cy="4176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 rot="2400">
            <a:off x="4874040" y="2621160"/>
            <a:ext cx="867960" cy="5932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707BAF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4874400" y="378720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F1BE5A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959760" y="262188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707BAF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title"/>
          </p:nvPr>
        </p:nvSpPr>
        <p:spPr>
          <a:xfrm>
            <a:off x="1978920" y="2465280"/>
            <a:ext cx="24379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title"/>
          </p:nvPr>
        </p:nvSpPr>
        <p:spPr>
          <a:xfrm>
            <a:off x="1978920" y="3621240"/>
            <a:ext cx="24379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7"/>
          <p:cNvSpPr>
            <a:spLocks noGrp="1"/>
          </p:cNvSpPr>
          <p:nvPr>
            <p:ph type="title"/>
          </p:nvPr>
        </p:nvSpPr>
        <p:spPr>
          <a:xfrm>
            <a:off x="5895360" y="362124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8"/>
          <p:cNvSpPr>
            <a:spLocks noGrp="1"/>
          </p:cNvSpPr>
          <p:nvPr>
            <p:ph type="title"/>
          </p:nvPr>
        </p:nvSpPr>
        <p:spPr>
          <a:xfrm>
            <a:off x="5895360" y="246528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9"/>
          <p:cNvSpPr>
            <a:spLocks noGrp="1"/>
          </p:cNvSpPr>
          <p:nvPr>
            <p:ph type="title"/>
          </p:nvPr>
        </p:nvSpPr>
        <p:spPr>
          <a:xfrm>
            <a:off x="5896440" y="131184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10"/>
          <p:cNvSpPr>
            <a:spLocks noGrp="1"/>
          </p:cNvSpPr>
          <p:nvPr>
            <p:ph type="title"/>
          </p:nvPr>
        </p:nvSpPr>
        <p:spPr>
          <a:xfrm rot="2400">
            <a:off x="4874040" y="145116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1"/>
          <p:cNvSpPr>
            <a:spLocks noGrp="1"/>
          </p:cNvSpPr>
          <p:nvPr>
            <p:ph type="title"/>
          </p:nvPr>
        </p:nvSpPr>
        <p:spPr>
          <a:xfrm rot="1200">
            <a:off x="959760" y="145116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12"/>
          <p:cNvSpPr>
            <a:spLocks noGrp="1"/>
          </p:cNvSpPr>
          <p:nvPr>
            <p:ph type="title"/>
          </p:nvPr>
        </p:nvSpPr>
        <p:spPr>
          <a:xfrm rot="1200">
            <a:off x="959760" y="378720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F1BE5A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473200" y="1377720"/>
            <a:ext cx="4197240" cy="10094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3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7" name="CustomShape 2"/>
          <p:cNvSpPr/>
          <p:nvPr/>
        </p:nvSpPr>
        <p:spPr>
          <a:xfrm flipH="1">
            <a:off x="7784280" y="914400"/>
            <a:ext cx="844200" cy="350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" name="Google Shape;64;p9"/>
          <p:cNvPicPr/>
          <p:nvPr/>
        </p:nvPicPr>
        <p:blipFill>
          <a:blip r:embed="rId14"/>
          <a:stretch/>
        </p:blipFill>
        <p:spPr>
          <a:xfrm>
            <a:off x="6463080" y="3545640"/>
            <a:ext cx="2480760" cy="248256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65;p9"/>
          <p:cNvPicPr/>
          <p:nvPr/>
        </p:nvPicPr>
        <p:blipFill>
          <a:blip r:embed="rId15"/>
          <a:stretch/>
        </p:blipFill>
        <p:spPr>
          <a:xfrm>
            <a:off x="7916760" y="212400"/>
            <a:ext cx="1498680" cy="14986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 flipH="1">
            <a:off x="437400" y="2533680"/>
            <a:ext cx="409320" cy="23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4"/>
          <p:cNvSpPr/>
          <p:nvPr/>
        </p:nvSpPr>
        <p:spPr>
          <a:xfrm flipH="1">
            <a:off x="418320" y="4400640"/>
            <a:ext cx="1780920" cy="47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Google Shape;68;p9"/>
          <p:cNvPicPr/>
          <p:nvPr/>
        </p:nvPicPr>
        <p:blipFill>
          <a:blip r:embed="rId15"/>
          <a:stretch/>
        </p:blipFill>
        <p:spPr>
          <a:xfrm>
            <a:off x="-866880" y="3072240"/>
            <a:ext cx="2827440" cy="282744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69;p9"/>
          <p:cNvPicPr/>
          <p:nvPr/>
        </p:nvPicPr>
        <p:blipFill>
          <a:blip r:embed="rId16"/>
          <a:stretch/>
        </p:blipFill>
        <p:spPr>
          <a:xfrm>
            <a:off x="578520" y="228888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70;p9"/>
          <p:cNvPicPr/>
          <p:nvPr/>
        </p:nvPicPr>
        <p:blipFill>
          <a:blip r:embed="rId15"/>
          <a:stretch/>
        </p:blipFill>
        <p:spPr>
          <a:xfrm>
            <a:off x="1960920" y="413100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86080" y="2781360"/>
            <a:ext cx="6171840" cy="841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3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3796920" y="1125720"/>
            <a:ext cx="1549800" cy="12232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75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7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71360" y="2019240"/>
            <a:ext cx="409320" cy="283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5" name="Google Shape;16;p3"/>
          <p:cNvPicPr/>
          <p:nvPr/>
        </p:nvPicPr>
        <p:blipFill>
          <a:blip r:embed="rId14"/>
          <a:stretch/>
        </p:blipFill>
        <p:spPr>
          <a:xfrm>
            <a:off x="-521280" y="3673800"/>
            <a:ext cx="2170800" cy="217080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7;p3"/>
          <p:cNvPicPr/>
          <p:nvPr/>
        </p:nvPicPr>
        <p:blipFill>
          <a:blip r:embed="rId15"/>
          <a:stretch/>
        </p:blipFill>
        <p:spPr>
          <a:xfrm>
            <a:off x="-570600" y="1344600"/>
            <a:ext cx="1474920" cy="147492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18;p3"/>
          <p:cNvPicPr/>
          <p:nvPr/>
        </p:nvPicPr>
        <p:blipFill>
          <a:blip r:embed="rId16"/>
          <a:stretch/>
        </p:blipFill>
        <p:spPr>
          <a:xfrm>
            <a:off x="7360920" y="3299400"/>
            <a:ext cx="2482560" cy="2482560"/>
          </a:xfrm>
          <a:prstGeom prst="rect">
            <a:avLst/>
          </a:prstGeom>
          <a:ln>
            <a:noFill/>
          </a:ln>
        </p:spPr>
      </p:pic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2097360" y="153900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9" name="PlaceHolder 3"/>
          <p:cNvSpPr>
            <a:spLocks noGrp="1"/>
          </p:cNvSpPr>
          <p:nvPr>
            <p:ph type="title"/>
          </p:nvPr>
        </p:nvSpPr>
        <p:spPr>
          <a:xfrm>
            <a:off x="4708800" y="153900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0" name="PlaceHolder 4"/>
          <p:cNvSpPr>
            <a:spLocks noGrp="1"/>
          </p:cNvSpPr>
          <p:nvPr>
            <p:ph type="title"/>
          </p:nvPr>
        </p:nvSpPr>
        <p:spPr>
          <a:xfrm>
            <a:off x="2121840" y="333396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1" name="PlaceHolder 5"/>
          <p:cNvSpPr>
            <a:spLocks noGrp="1"/>
          </p:cNvSpPr>
          <p:nvPr>
            <p:ph type="title"/>
          </p:nvPr>
        </p:nvSpPr>
        <p:spPr>
          <a:xfrm>
            <a:off x="4705560" y="3333600"/>
            <a:ext cx="231624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5000400" y="1623240"/>
            <a:ext cx="290772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mailto:info@aarniktechnology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8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hyperlink" Target="https://www.w3schools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TextShape 1"/>
          <p:cNvSpPr txBox="1"/>
          <p:nvPr/>
        </p:nvSpPr>
        <p:spPr>
          <a:xfrm rot="21599400">
            <a:off x="3952491" y="3026701"/>
            <a:ext cx="3776400" cy="58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3465A4"/>
                </a:solidFill>
                <a:ea typeface="Cabin"/>
              </a:rPr>
              <a:t>Your extra is </a:t>
            </a:r>
            <a:r>
              <a:rPr lang="en" sz="1600" b="0" strike="noStrike" spc="-1" dirty="0" smtClean="0">
                <a:solidFill>
                  <a:srgbClr val="3465A4"/>
                </a:solidFill>
                <a:ea typeface="Cabin"/>
              </a:rPr>
              <a:t>someone’s </a:t>
            </a:r>
            <a:r>
              <a:rPr lang="en" sz="1600" b="0" strike="noStrike" spc="-1" dirty="0">
                <a:solidFill>
                  <a:srgbClr val="3465A4"/>
                </a:solidFill>
                <a:ea typeface="Cabin"/>
              </a:rPr>
              <a:t>need.</a:t>
            </a:r>
            <a:endParaRPr lang="en-IN" sz="1600" b="0" strike="noStrike" spc="-1" dirty="0">
              <a:solidFill>
                <a:srgbClr val="3465A4"/>
              </a:solidFill>
            </a:endParaRPr>
          </a:p>
        </p:txBody>
      </p:sp>
      <p:sp>
        <p:nvSpPr>
          <p:cNvPr id="1012" name="TextShape 2"/>
          <p:cNvSpPr txBox="1"/>
          <p:nvPr/>
        </p:nvSpPr>
        <p:spPr>
          <a:xfrm>
            <a:off x="3333960" y="1574070"/>
            <a:ext cx="5159520" cy="155955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6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Connecting</a:t>
            </a:r>
            <a:r>
              <a:rPr lang="en" sz="4600" b="1" i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 </a:t>
            </a:r>
            <a:r>
              <a:rPr lang="en" sz="46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Dots </a:t>
            </a:r>
            <a:endParaRPr lang="en-IN" sz="46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13" name="CustomShape 3"/>
          <p:cNvSpPr/>
          <p:nvPr/>
        </p:nvSpPr>
        <p:spPr>
          <a:xfrm rot="10800000">
            <a:off x="1800360" y="400320"/>
            <a:ext cx="37800" cy="214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4" name="CustomShape 4"/>
          <p:cNvSpPr/>
          <p:nvPr/>
        </p:nvSpPr>
        <p:spPr>
          <a:xfrm rot="10800000" flipH="1">
            <a:off x="1847880" y="885960"/>
            <a:ext cx="685440" cy="169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5" name="CustomShape 5"/>
          <p:cNvSpPr/>
          <p:nvPr/>
        </p:nvSpPr>
        <p:spPr>
          <a:xfrm rot="10800000">
            <a:off x="1296000" y="1048320"/>
            <a:ext cx="551880" cy="15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6" name="CustomShape 6"/>
          <p:cNvSpPr/>
          <p:nvPr/>
        </p:nvSpPr>
        <p:spPr>
          <a:xfrm rot="10800000">
            <a:off x="352800" y="1533600"/>
            <a:ext cx="1504440" cy="103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7" name="CustomShape 7"/>
          <p:cNvSpPr/>
          <p:nvPr/>
        </p:nvSpPr>
        <p:spPr>
          <a:xfrm flipH="1">
            <a:off x="599400" y="2562120"/>
            <a:ext cx="1247400" cy="114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8" name="CustomShape 8"/>
          <p:cNvSpPr/>
          <p:nvPr/>
        </p:nvSpPr>
        <p:spPr>
          <a:xfrm flipH="1">
            <a:off x="1247760" y="2552760"/>
            <a:ext cx="599760" cy="222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9" name="CustomShape 9"/>
          <p:cNvSpPr/>
          <p:nvPr/>
        </p:nvSpPr>
        <p:spPr>
          <a:xfrm flipH="1">
            <a:off x="1845720" y="2552760"/>
            <a:ext cx="2160" cy="152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0" name="CustomShape 10"/>
          <p:cNvSpPr/>
          <p:nvPr/>
        </p:nvSpPr>
        <p:spPr>
          <a:xfrm>
            <a:off x="1843200" y="2574000"/>
            <a:ext cx="987840" cy="180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1" name="CustomShape 11"/>
          <p:cNvSpPr/>
          <p:nvPr/>
        </p:nvSpPr>
        <p:spPr>
          <a:xfrm>
            <a:off x="1845360" y="2562120"/>
            <a:ext cx="1987920" cy="160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2" name="Google Shape;226;p30"/>
          <p:cNvPicPr/>
          <p:nvPr/>
        </p:nvPicPr>
        <p:blipFill>
          <a:blip r:embed="rId2"/>
          <a:stretch/>
        </p:blipFill>
        <p:spPr>
          <a:xfrm>
            <a:off x="2152080" y="248400"/>
            <a:ext cx="1019520" cy="1019520"/>
          </a:xfrm>
          <a:prstGeom prst="rect">
            <a:avLst/>
          </a:prstGeom>
          <a:ln>
            <a:noFill/>
          </a:ln>
        </p:spPr>
      </p:pic>
      <p:pic>
        <p:nvPicPr>
          <p:cNvPr id="1023" name="Google Shape;227;p30"/>
          <p:cNvPicPr/>
          <p:nvPr/>
        </p:nvPicPr>
        <p:blipFill>
          <a:blip r:embed="rId3"/>
          <a:stretch/>
        </p:blipFill>
        <p:spPr>
          <a:xfrm>
            <a:off x="1028880" y="764640"/>
            <a:ext cx="501480" cy="503280"/>
          </a:xfrm>
          <a:prstGeom prst="rect">
            <a:avLst/>
          </a:prstGeom>
          <a:ln>
            <a:noFill/>
          </a:ln>
        </p:spPr>
      </p:pic>
      <p:pic>
        <p:nvPicPr>
          <p:cNvPr id="1024" name="Google Shape;228;p30"/>
          <p:cNvPicPr/>
          <p:nvPr/>
        </p:nvPicPr>
        <p:blipFill>
          <a:blip r:embed="rId4"/>
          <a:stretch/>
        </p:blipFill>
        <p:spPr>
          <a:xfrm>
            <a:off x="2455200" y="402912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025" name="Google Shape;229;p30"/>
          <p:cNvPicPr/>
          <p:nvPr/>
        </p:nvPicPr>
        <p:blipFill>
          <a:blip r:embed="rId5"/>
          <a:stretch/>
        </p:blipFill>
        <p:spPr>
          <a:xfrm>
            <a:off x="538200" y="4314960"/>
            <a:ext cx="1371240" cy="1371240"/>
          </a:xfrm>
          <a:prstGeom prst="rect">
            <a:avLst/>
          </a:prstGeom>
          <a:ln>
            <a:noFill/>
          </a:ln>
        </p:spPr>
      </p:pic>
      <p:pic>
        <p:nvPicPr>
          <p:cNvPr id="1026" name="Google Shape;230;p30"/>
          <p:cNvPicPr/>
          <p:nvPr/>
        </p:nvPicPr>
        <p:blipFill>
          <a:blip r:embed="rId5"/>
          <a:stretch/>
        </p:blipFill>
        <p:spPr>
          <a:xfrm>
            <a:off x="3668040" y="398700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7" name="Google Shape;231;p30"/>
          <p:cNvPicPr/>
          <p:nvPr/>
        </p:nvPicPr>
        <p:blipFill>
          <a:blip r:embed="rId5"/>
          <a:stretch/>
        </p:blipFill>
        <p:spPr>
          <a:xfrm>
            <a:off x="1562040" y="9144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8" name="Google Shape;232;p30"/>
          <p:cNvPicPr/>
          <p:nvPr/>
        </p:nvPicPr>
        <p:blipFill>
          <a:blip r:embed="rId5"/>
          <a:stretch/>
        </p:blipFill>
        <p:spPr>
          <a:xfrm>
            <a:off x="47520" y="126828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9" name="Google Shape;233;p30"/>
          <p:cNvPicPr/>
          <p:nvPr/>
        </p:nvPicPr>
        <p:blipFill>
          <a:blip r:embed="rId6"/>
          <a:stretch/>
        </p:blipFill>
        <p:spPr>
          <a:xfrm>
            <a:off x="387000" y="3503880"/>
            <a:ext cx="426600" cy="426600"/>
          </a:xfrm>
          <a:prstGeom prst="rect">
            <a:avLst/>
          </a:prstGeom>
          <a:ln>
            <a:noFill/>
          </a:ln>
        </p:spPr>
      </p:pic>
      <p:pic>
        <p:nvPicPr>
          <p:cNvPr id="1030" name="Google Shape;234;p30"/>
          <p:cNvPicPr/>
          <p:nvPr/>
        </p:nvPicPr>
        <p:blipFill>
          <a:blip r:embed="rId5"/>
          <a:stretch/>
        </p:blipFill>
        <p:spPr>
          <a:xfrm>
            <a:off x="1724040" y="3943440"/>
            <a:ext cx="241200" cy="241200"/>
          </a:xfrm>
          <a:prstGeom prst="rect">
            <a:avLst/>
          </a:prstGeom>
          <a:ln>
            <a:noFill/>
          </a:ln>
        </p:spPr>
      </p:pic>
      <p:pic>
        <p:nvPicPr>
          <p:cNvPr id="1031" name="Google Shape;235;p30"/>
          <p:cNvPicPr/>
          <p:nvPr/>
        </p:nvPicPr>
        <p:blipFill>
          <a:blip r:embed="rId5"/>
          <a:stretch/>
        </p:blipFill>
        <p:spPr>
          <a:xfrm>
            <a:off x="504000" y="1080000"/>
            <a:ext cx="2880000" cy="2880000"/>
          </a:xfrm>
          <a:prstGeom prst="rect">
            <a:avLst/>
          </a:prstGeom>
          <a:ln>
            <a:noFill/>
          </a:ln>
        </p:spPr>
      </p:pic>
      <p:pic>
        <p:nvPicPr>
          <p:cNvPr id="1032" name="Google Shape;236;p30"/>
          <p:cNvPicPr/>
          <p:nvPr/>
        </p:nvPicPr>
        <p:blipFill>
          <a:blip r:embed="rId5"/>
          <a:stretch/>
        </p:blipFill>
        <p:spPr>
          <a:xfrm>
            <a:off x="675000" y="1296000"/>
            <a:ext cx="2496600" cy="2496600"/>
          </a:xfrm>
          <a:prstGeom prst="rect">
            <a:avLst/>
          </a:prstGeom>
          <a:ln>
            <a:noFill/>
          </a:ln>
        </p:spPr>
      </p:pic>
      <p:pic>
        <p:nvPicPr>
          <p:cNvPr id="1034" name="Picture 2"/>
          <p:cNvPicPr/>
          <p:nvPr/>
        </p:nvPicPr>
        <p:blipFill>
          <a:blip r:embed="rId7"/>
          <a:stretch/>
        </p:blipFill>
        <p:spPr>
          <a:xfrm>
            <a:off x="7056000" y="0"/>
            <a:ext cx="2101320" cy="10742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80" y="1769760"/>
            <a:ext cx="3473108" cy="16479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833280" y="2815200"/>
            <a:ext cx="4180320" cy="0"/>
          </a:xfrm>
          <a:prstGeom prst="line">
            <a:avLst/>
          </a:prstGeom>
          <a:ln w="12700">
            <a:solidFill>
              <a:schemeClr val="accent3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1206238" y="3758430"/>
            <a:ext cx="4663748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525436"/>
            <a:ext cx="4473328" cy="4104991"/>
          </a:xfrm>
          <a:prstGeom prst="rect">
            <a:avLst/>
          </a:prstGeom>
        </p:spPr>
      </p:pic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4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5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6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7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430847" y="1210422"/>
            <a:ext cx="5677930" cy="324616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 marL="108720">
              <a:lnSpc>
                <a:spcPct val="100000"/>
              </a:lnSpc>
              <a:buClr>
                <a:srgbClr val="EEEEEE"/>
              </a:buClr>
              <a:buSzPct val="45000"/>
            </a:pPr>
            <a:endParaRPr lang="en-IN" sz="1600" spc="-1" dirty="0" smtClean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 At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that time, We Don’t have any system. We have worked manually.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Users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needs to search NGO from google. 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Users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has to visit NGO manually to get all information about the NGO.</a:t>
            </a:r>
            <a:endParaRPr lang="en-IN" sz="1600" spc="-1" dirty="0">
              <a:solidFill>
                <a:schemeClr val="accent1"/>
              </a:solidFill>
            </a:endParaRPr>
          </a:p>
          <a:p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4179" y="421679"/>
            <a:ext cx="785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Existing System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30847" y="1322487"/>
            <a:ext cx="4663748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5"/>
          <p:cNvSpPr/>
          <p:nvPr/>
        </p:nvSpPr>
        <p:spPr>
          <a:xfrm>
            <a:off x="3451644" y="918523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464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7543800" y="237960"/>
            <a:ext cx="1599840" cy="170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7" name="CustomShape 2"/>
          <p:cNvSpPr/>
          <p:nvPr/>
        </p:nvSpPr>
        <p:spPr>
          <a:xfrm>
            <a:off x="85680" y="3457440"/>
            <a:ext cx="590400" cy="154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9" name="TextShape 4"/>
          <p:cNvSpPr txBox="1"/>
          <p:nvPr/>
        </p:nvSpPr>
        <p:spPr>
          <a:xfrm>
            <a:off x="2045704" y="1421280"/>
            <a:ext cx="2535168" cy="1096452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Users can easily find various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NGOs by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location and get all the information about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NGOs from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the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website.</a:t>
            </a:r>
            <a:endParaRPr lang="en-IN" sz="1600" b="0" strike="noStrike" spc="-1" dirty="0">
              <a:solidFill>
                <a:schemeClr val="accent1"/>
              </a:solidFill>
            </a:endParaRPr>
          </a:p>
        </p:txBody>
      </p:sp>
      <p:sp>
        <p:nvSpPr>
          <p:cNvPr id="1141" name="TextShape 6"/>
          <p:cNvSpPr txBox="1"/>
          <p:nvPr/>
        </p:nvSpPr>
        <p:spPr>
          <a:xfrm>
            <a:off x="4764091" y="1442618"/>
            <a:ext cx="2228009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spcAft>
                <a:spcPts val="1417"/>
              </a:spcAft>
              <a:buNone/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Volunteer will collect the donation item from user and deliver to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the NGO.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1143" name="TextShape 8"/>
          <p:cNvSpPr txBox="1"/>
          <p:nvPr/>
        </p:nvSpPr>
        <p:spPr>
          <a:xfrm>
            <a:off x="2045703" y="3261059"/>
            <a:ext cx="2535168" cy="1199881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1417"/>
              </a:spcAft>
              <a:buNone/>
            </a:pP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 can share their requirement on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website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, User can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view and donate according to the NGOs requirements. 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1145" name="TextShape 10"/>
          <p:cNvSpPr txBox="1"/>
          <p:nvPr/>
        </p:nvSpPr>
        <p:spPr>
          <a:xfrm>
            <a:off x="4739581" y="3163083"/>
            <a:ext cx="2411846" cy="1129137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System will also provide payment gateway to pay donation online.</a:t>
            </a:r>
            <a:endParaRPr lang="en-IN" sz="1600" b="0" strike="noStrike" spc="-1" dirty="0">
              <a:solidFill>
                <a:schemeClr val="accent1"/>
              </a:solidFill>
            </a:endParaRPr>
          </a:p>
        </p:txBody>
      </p:sp>
      <p:pic>
        <p:nvPicPr>
          <p:cNvPr id="1147" name="Google Shape;389;p38"/>
          <p:cNvPicPr/>
          <p:nvPr/>
        </p:nvPicPr>
        <p:blipFill>
          <a:blip r:embed="rId3"/>
          <a:stretch/>
        </p:blipFill>
        <p:spPr>
          <a:xfrm>
            <a:off x="948960" y="322524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48" name="Google Shape;390;p38"/>
          <p:cNvPicPr/>
          <p:nvPr/>
        </p:nvPicPr>
        <p:blipFill>
          <a:blip r:embed="rId3"/>
          <a:stretch/>
        </p:blipFill>
        <p:spPr>
          <a:xfrm>
            <a:off x="946245" y="1434239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49" name="Google Shape;391;p38"/>
          <p:cNvPicPr/>
          <p:nvPr/>
        </p:nvPicPr>
        <p:blipFill>
          <a:blip r:embed="rId3"/>
          <a:stretch/>
        </p:blipFill>
        <p:spPr>
          <a:xfrm>
            <a:off x="7022160" y="322524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50" name="Google Shape;392;p38"/>
          <p:cNvPicPr/>
          <p:nvPr/>
        </p:nvPicPr>
        <p:blipFill>
          <a:blip r:embed="rId3"/>
          <a:stretch/>
        </p:blipFill>
        <p:spPr>
          <a:xfrm>
            <a:off x="7022160" y="142128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74" name="Google Shape;416;p38"/>
          <p:cNvPicPr/>
          <p:nvPr/>
        </p:nvPicPr>
        <p:blipFill>
          <a:blip r:embed="rId4"/>
          <a:stretch/>
        </p:blipFill>
        <p:spPr>
          <a:xfrm>
            <a:off x="6567840" y="-675360"/>
            <a:ext cx="1855800" cy="1855440"/>
          </a:xfrm>
          <a:prstGeom prst="rect">
            <a:avLst/>
          </a:prstGeom>
          <a:ln>
            <a:noFill/>
          </a:ln>
        </p:spPr>
      </p:pic>
      <p:pic>
        <p:nvPicPr>
          <p:cNvPr id="1175" name="Google Shape;417;p38"/>
          <p:cNvPicPr/>
          <p:nvPr/>
        </p:nvPicPr>
        <p:blipFill>
          <a:blip r:embed="rId5"/>
          <a:stretch/>
        </p:blipFill>
        <p:spPr>
          <a:xfrm>
            <a:off x="227880" y="4533840"/>
            <a:ext cx="848160" cy="848520"/>
          </a:xfrm>
          <a:prstGeom prst="rect">
            <a:avLst/>
          </a:prstGeom>
          <a:ln>
            <a:noFill/>
          </a:ln>
        </p:spPr>
      </p:pic>
      <p:pic>
        <p:nvPicPr>
          <p:cNvPr id="1176" name="Google Shape;418;p38"/>
          <p:cNvPicPr/>
          <p:nvPr/>
        </p:nvPicPr>
        <p:blipFill>
          <a:blip r:embed="rId6"/>
          <a:stretch/>
        </p:blipFill>
        <p:spPr>
          <a:xfrm>
            <a:off x="8613000" y="1421280"/>
            <a:ext cx="968760" cy="968760"/>
          </a:xfrm>
          <a:prstGeom prst="rect">
            <a:avLst/>
          </a:prstGeom>
          <a:ln>
            <a:noFill/>
          </a:ln>
        </p:spPr>
      </p:pic>
      <p:pic>
        <p:nvPicPr>
          <p:cNvPr id="1177" name="Google Shape;419;p38"/>
          <p:cNvPicPr/>
          <p:nvPr/>
        </p:nvPicPr>
        <p:blipFill>
          <a:blip r:embed="rId7"/>
          <a:stretch/>
        </p:blipFill>
        <p:spPr>
          <a:xfrm>
            <a:off x="-647280" y="2736000"/>
            <a:ext cx="1252440" cy="125244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08" y="1699559"/>
            <a:ext cx="616431" cy="6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08" y="3494039"/>
            <a:ext cx="634921" cy="634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61" y="1706466"/>
            <a:ext cx="609524" cy="6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2" y="3457440"/>
            <a:ext cx="673013" cy="6730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0456" y="394727"/>
            <a:ext cx="664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Proposed System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70617" y="918618"/>
            <a:ext cx="3248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545046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Admin Panel Screenshots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rgbClr val="92D050"/>
                </a:solidFill>
                <a:ea typeface="Libre Baskerville"/>
              </a:rPr>
              <a:t>04</a:t>
            </a:r>
            <a:endParaRPr lang="en-IN" sz="7500" b="0" strike="noStrike" spc="-1" dirty="0">
              <a:solidFill>
                <a:srgbClr val="92D050"/>
              </a:solidFill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997"/>
            <a:ext cx="9144000" cy="4692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Login Page: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793"/>
            <a:ext cx="9144000" cy="4628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L</a:t>
            </a:r>
            <a:r>
              <a:rPr lang="en-US" sz="2000" dirty="0">
                <a:solidFill>
                  <a:schemeClr val="accent1"/>
                </a:solidFill>
              </a:rPr>
              <a:t>ogin with wrong </a:t>
            </a:r>
            <a:r>
              <a:rPr lang="en-US" sz="2000" dirty="0" smtClean="0">
                <a:solidFill>
                  <a:schemeClr val="accent1"/>
                </a:solidFill>
              </a:rPr>
              <a:t>Details: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439"/>
            <a:ext cx="9144000" cy="4657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Forgot Password:</a:t>
            </a:r>
          </a:p>
        </p:txBody>
      </p:sp>
    </p:spTree>
    <p:extLst>
      <p:ext uri="{BB962C8B-B14F-4D97-AF65-F5344CB8AC3E}">
        <p14:creationId xmlns:p14="http://schemas.microsoft.com/office/powerpoint/2010/main" val="3486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247"/>
            <a:ext cx="9144000" cy="4562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OTP sent to the </a:t>
            </a:r>
            <a:r>
              <a:rPr lang="en-US" sz="2000" dirty="0" smtClean="0">
                <a:solidFill>
                  <a:schemeClr val="accent1"/>
                </a:solidFill>
              </a:rPr>
              <a:t>Email: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8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263"/>
            <a:ext cx="9144000" cy="4671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ncorrect OTP:</a:t>
            </a:r>
          </a:p>
        </p:txBody>
      </p:sp>
    </p:spTree>
    <p:extLst>
      <p:ext uri="{BB962C8B-B14F-4D97-AF65-F5344CB8AC3E}">
        <p14:creationId xmlns:p14="http://schemas.microsoft.com/office/powerpoint/2010/main" val="24019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086"/>
            <a:ext cx="9144000" cy="4685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and New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363"/>
            <a:ext cx="9144000" cy="4633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New and Confirm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7533720" y="261720"/>
            <a:ext cx="837720" cy="49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8410680" y="257040"/>
            <a:ext cx="514080" cy="100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7429680" y="866880"/>
            <a:ext cx="1466640" cy="47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-281880" y="4197960"/>
            <a:ext cx="1298880" cy="129888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8219520" y="57240"/>
            <a:ext cx="408600" cy="408600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8066160" y="425520"/>
            <a:ext cx="1560600" cy="1561680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6704640" y="150840"/>
            <a:ext cx="1361160" cy="1361160"/>
          </a:xfrm>
          <a:prstGeom prst="rect">
            <a:avLst/>
          </a:prstGeom>
          <a:ln>
            <a:noFill/>
          </a:ln>
        </p:spPr>
      </p:pic>
      <p:sp>
        <p:nvSpPr>
          <p:cNvPr id="1042" name="TextShape 4"/>
          <p:cNvSpPr txBox="1"/>
          <p:nvPr/>
        </p:nvSpPr>
        <p:spPr>
          <a:xfrm>
            <a:off x="648360" y="1523880"/>
            <a:ext cx="7703640" cy="2508120"/>
          </a:xfrm>
          <a:prstGeom prst="rect">
            <a:avLst/>
          </a:prstGeom>
          <a:noFill/>
          <a:ln>
            <a:noFill/>
          </a:ln>
        </p:spPr>
      </p:sp>
      <p:sp>
        <p:nvSpPr>
          <p:cNvPr id="1043" name="TextShape 5"/>
          <p:cNvSpPr txBox="1"/>
          <p:nvPr/>
        </p:nvSpPr>
        <p:spPr>
          <a:xfrm>
            <a:off x="720000" y="515880"/>
            <a:ext cx="7703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r>
              <a:rPr lang="en-IN" sz="3200" b="1" strike="noStrike" spc="-1" dirty="0">
                <a:solidFill>
                  <a:srgbClr val="334070"/>
                </a:solidFill>
                <a:latin typeface="Arial"/>
              </a:rPr>
              <a:t>Group No : 26</a:t>
            </a:r>
          </a:p>
        </p:txBody>
      </p:sp>
      <p:sp>
        <p:nvSpPr>
          <p:cNvPr id="1044" name="TextShape 6"/>
          <p:cNvSpPr txBox="1"/>
          <p:nvPr/>
        </p:nvSpPr>
        <p:spPr>
          <a:xfrm>
            <a:off x="648360" y="1440000"/>
            <a:ext cx="6798600" cy="2736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A29  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Kumawat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Mukesh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202100319010027</a:t>
            </a:r>
            <a:endParaRPr lang="en-IN" sz="2000" b="0" strike="noStrike" spc="-1" dirty="0">
              <a:solidFill>
                <a:srgbClr val="EB8F73"/>
              </a:solidFill>
            </a:endParaRPr>
          </a:p>
          <a:p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B71   Prajapati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Laxmi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    202100319010164</a:t>
            </a:r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C34   Lil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Drashti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             202100319010222</a:t>
            </a:r>
            <a:endParaRPr lang="en-IN" sz="2000" b="0" strike="noStrike" spc="-1" dirty="0">
              <a:solidFill>
                <a:srgbClr val="EB8F73"/>
              </a:solidFill>
            </a:endParaRPr>
          </a:p>
        </p:txBody>
      </p:sp>
      <p:sp>
        <p:nvSpPr>
          <p:cNvPr id="1045" name="TextShape 7"/>
          <p:cNvSpPr txBox="1"/>
          <p:nvPr/>
        </p:nvSpPr>
        <p:spPr>
          <a:xfrm>
            <a:off x="576360" y="3672000"/>
            <a:ext cx="5471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IN" sz="2000" b="1" u="sng" strike="noStrike" spc="-1" dirty="0">
                <a:solidFill>
                  <a:srgbClr val="666666"/>
                </a:solidFill>
                <a:uFillTx/>
                <a:ea typeface="Open Sans"/>
              </a:rPr>
              <a:t>PROJECT GUIDE</a:t>
            </a:r>
            <a:r>
              <a:rPr lang="en-IN" sz="2000" b="1" strike="noStrike" spc="-1" dirty="0" smtClean="0">
                <a:solidFill>
                  <a:srgbClr val="666666"/>
                </a:solidFill>
                <a:ea typeface="Open Sans"/>
              </a:rPr>
              <a:t>:-PROF. </a:t>
            </a:r>
            <a:r>
              <a:rPr lang="en-IN" sz="2000" b="1" spc="-1" dirty="0" smtClean="0">
                <a:solidFill>
                  <a:srgbClr val="666666"/>
                </a:solidFill>
                <a:ea typeface="Open Sans"/>
              </a:rPr>
              <a:t>DEEP</a:t>
            </a:r>
            <a:r>
              <a:rPr lang="en-IN" sz="2000" b="1" strike="noStrike" spc="-1" dirty="0" smtClean="0">
                <a:solidFill>
                  <a:srgbClr val="666666"/>
                </a:solidFill>
                <a:ea typeface="Open Sans"/>
              </a:rPr>
              <a:t>                                         </a:t>
            </a:r>
            <a:r>
              <a:rPr lang="en-IN" sz="2000" b="1" strike="noStrike" spc="-1" dirty="0">
                <a:solidFill>
                  <a:srgbClr val="666666"/>
                </a:solidFill>
                <a:ea typeface="Open Sans"/>
              </a:rPr>
              <a:t>FACAIT,BCA.</a:t>
            </a:r>
            <a:endParaRPr lang="en-IN" sz="2000" b="0" strike="noStrike" spc="-1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587"/>
            <a:ext cx="9144000" cy="4564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Change Password:</a:t>
            </a:r>
          </a:p>
        </p:txBody>
      </p:sp>
    </p:spTree>
    <p:extLst>
      <p:ext uri="{BB962C8B-B14F-4D97-AF65-F5344CB8AC3E}">
        <p14:creationId xmlns:p14="http://schemas.microsoft.com/office/powerpoint/2010/main" val="6384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Change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Dashboard: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5"/>
            <a:ext cx="9144000" cy="4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90"/>
            <a:ext cx="9144000" cy="47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Delete Category: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30"/>
            <a:ext cx="9144000" cy="4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176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Update Category: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42"/>
            <a:ext cx="9144000" cy="48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Area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276;p32_2"/>
          <p:cNvPicPr/>
          <p:nvPr/>
        </p:nvPicPr>
        <p:blipFill>
          <a:blip r:embed="rId2"/>
          <a:stretch/>
        </p:blipFill>
        <p:spPr>
          <a:xfrm>
            <a:off x="396720" y="387180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47" name="CustomShape 1"/>
          <p:cNvSpPr/>
          <p:nvPr/>
        </p:nvSpPr>
        <p:spPr>
          <a:xfrm>
            <a:off x="6962760" y="162000"/>
            <a:ext cx="1571400" cy="54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8" name="TextShape 2"/>
          <p:cNvSpPr txBox="1"/>
          <p:nvPr/>
        </p:nvSpPr>
        <p:spPr>
          <a:xfrm>
            <a:off x="1438824" y="1501008"/>
            <a:ext cx="2435040" cy="417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  <a:latin typeface="Arial"/>
              </a:rPr>
              <a:t>Company Details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49" name="TextShape 3"/>
          <p:cNvSpPr txBox="1"/>
          <p:nvPr/>
        </p:nvSpPr>
        <p:spPr>
          <a:xfrm>
            <a:off x="1512072" y="2305620"/>
            <a:ext cx="243792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b="1" spc="-1" dirty="0" smtClean="0">
                <a:solidFill>
                  <a:schemeClr val="accent1"/>
                </a:solidFill>
                <a:latin typeface="Libre Baskerville"/>
              </a:rPr>
              <a:t>Introduction</a:t>
            </a:r>
            <a:endParaRPr lang="en-IN" sz="18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50" name="TextShape 4"/>
          <p:cNvSpPr txBox="1"/>
          <p:nvPr/>
        </p:nvSpPr>
        <p:spPr>
          <a:xfrm>
            <a:off x="1512072" y="3139073"/>
            <a:ext cx="26454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 dirty="0" smtClean="0">
                <a:solidFill>
                  <a:schemeClr val="accent1"/>
                </a:solidFill>
                <a:latin typeface="Arial"/>
              </a:rPr>
              <a:t>Project Profile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54" name="TextShape 8"/>
          <p:cNvSpPr txBox="1"/>
          <p:nvPr/>
        </p:nvSpPr>
        <p:spPr>
          <a:xfrm>
            <a:off x="720000" y="540000"/>
            <a:ext cx="7703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 dirty="0">
                <a:solidFill>
                  <a:srgbClr val="334070"/>
                </a:solidFill>
                <a:latin typeface="+mj-lt"/>
                <a:ea typeface="Libre Baskerville"/>
              </a:rPr>
              <a:t>Index</a:t>
            </a:r>
            <a:endParaRPr lang="en-IN" sz="2800" b="0" strike="noStrike" spc="-1" dirty="0">
              <a:solidFill>
                <a:srgbClr val="334070"/>
              </a:solidFill>
              <a:latin typeface="+mj-lt"/>
            </a:endParaRPr>
          </a:p>
        </p:txBody>
      </p:sp>
      <p:pic>
        <p:nvPicPr>
          <p:cNvPr id="1055" name="Google Shape;276;p32"/>
          <p:cNvPicPr/>
          <p:nvPr/>
        </p:nvPicPr>
        <p:blipFill>
          <a:blip r:embed="rId2"/>
          <a:stretch/>
        </p:blipFill>
        <p:spPr>
          <a:xfrm>
            <a:off x="339480" y="120348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56" name="TextShape 9"/>
          <p:cNvSpPr txBox="1"/>
          <p:nvPr/>
        </p:nvSpPr>
        <p:spPr>
          <a:xfrm rot="1200">
            <a:off x="503640" y="410400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rgbClr val="92D050"/>
                </a:solidFill>
                <a:latin typeface="Lucida Bright" panose="02040602050505020304" pitchFamily="18" charset="0"/>
                <a:ea typeface="Libre Baskerville"/>
              </a:rPr>
              <a:t>04</a:t>
            </a:r>
            <a:endParaRPr lang="en-IN" sz="3000" b="0" strike="noStrike" spc="-1" dirty="0">
              <a:solidFill>
                <a:srgbClr val="92D05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57" name="Google Shape;288;p32"/>
          <p:cNvPicPr/>
          <p:nvPr/>
        </p:nvPicPr>
        <p:blipFill>
          <a:blip r:embed="rId3"/>
          <a:stretch/>
        </p:blipFill>
        <p:spPr>
          <a:xfrm>
            <a:off x="5929560" y="-863640"/>
            <a:ext cx="2023560" cy="2025000"/>
          </a:xfrm>
          <a:prstGeom prst="rect">
            <a:avLst/>
          </a:prstGeom>
          <a:ln>
            <a:noFill/>
          </a:ln>
        </p:spPr>
      </p:pic>
      <p:pic>
        <p:nvPicPr>
          <p:cNvPr id="1058" name="Google Shape;289;p32"/>
          <p:cNvPicPr/>
          <p:nvPr/>
        </p:nvPicPr>
        <p:blipFill>
          <a:blip r:embed="rId4"/>
          <a:stretch/>
        </p:blipFill>
        <p:spPr>
          <a:xfrm>
            <a:off x="8111160" y="29340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1059" name="Google Shape;276;p32_0"/>
          <p:cNvPicPr/>
          <p:nvPr/>
        </p:nvPicPr>
        <p:blipFill>
          <a:blip r:embed="rId2"/>
          <a:stretch/>
        </p:blipFill>
        <p:spPr>
          <a:xfrm>
            <a:off x="360000" y="206748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0" name="Google Shape;276;p32_1"/>
          <p:cNvPicPr/>
          <p:nvPr/>
        </p:nvPicPr>
        <p:blipFill>
          <a:blip r:embed="rId2"/>
          <a:stretch/>
        </p:blipFill>
        <p:spPr>
          <a:xfrm>
            <a:off x="360000" y="295200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1" name="TextShape 10"/>
          <p:cNvSpPr txBox="1"/>
          <p:nvPr/>
        </p:nvSpPr>
        <p:spPr>
          <a:xfrm rot="1200">
            <a:off x="477720" y="231120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accent2"/>
                </a:solidFill>
                <a:latin typeface="Lucida Bright" panose="02040602050505020304" pitchFamily="18" charset="0"/>
                <a:ea typeface="Libre Baskerville"/>
              </a:rPr>
              <a:t>02</a:t>
            </a:r>
            <a:endParaRPr lang="en-IN" sz="3000" b="0" strike="noStrike" spc="-1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  <p:sp>
        <p:nvSpPr>
          <p:cNvPr id="1062" name="TextShape 11"/>
          <p:cNvSpPr txBox="1"/>
          <p:nvPr/>
        </p:nvSpPr>
        <p:spPr>
          <a:xfrm rot="1200">
            <a:off x="499680" y="319068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bg2"/>
                </a:solidFill>
                <a:latin typeface="Lucida Bright" panose="02040602050505020304" pitchFamily="18" charset="0"/>
                <a:ea typeface="Libre Baskerville"/>
              </a:rPr>
              <a:t>03</a:t>
            </a:r>
            <a:endParaRPr lang="en-IN" sz="3000" b="0" strike="noStrike" spc="-1" dirty="0">
              <a:solidFill>
                <a:schemeClr val="bg2"/>
              </a:solidFill>
              <a:latin typeface="Lucida Bright" panose="02040602050505020304" pitchFamily="18" charset="0"/>
            </a:endParaRPr>
          </a:p>
        </p:txBody>
      </p:sp>
      <p:sp>
        <p:nvSpPr>
          <p:cNvPr id="1063" name="TextShape 12"/>
          <p:cNvSpPr txBox="1"/>
          <p:nvPr/>
        </p:nvSpPr>
        <p:spPr>
          <a:xfrm rot="1200">
            <a:off x="431640" y="146304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>
                <a:solidFill>
                  <a:srgbClr val="EB8F73"/>
                </a:solidFill>
                <a:latin typeface="Lucida Bright" panose="02040602050505020304" pitchFamily="18" charset="0"/>
                <a:ea typeface="Libre Baskerville"/>
              </a:rPr>
              <a:t>01</a:t>
            </a:r>
            <a:endParaRPr lang="en-IN" sz="3000" b="0" strike="noStrike" spc="-1" dirty="0">
              <a:solidFill>
                <a:srgbClr val="00000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64" name="Google Shape;276;p32_3"/>
          <p:cNvPicPr/>
          <p:nvPr/>
        </p:nvPicPr>
        <p:blipFill>
          <a:blip r:embed="rId2"/>
          <a:stretch/>
        </p:blipFill>
        <p:spPr>
          <a:xfrm>
            <a:off x="4665240" y="382032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5" name="Google Shape;276;p32_4"/>
          <p:cNvPicPr/>
          <p:nvPr/>
        </p:nvPicPr>
        <p:blipFill>
          <a:blip r:embed="rId2"/>
          <a:stretch/>
        </p:blipFill>
        <p:spPr>
          <a:xfrm>
            <a:off x="4608000" y="115200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6" name="TextShape 13"/>
          <p:cNvSpPr txBox="1"/>
          <p:nvPr/>
        </p:nvSpPr>
        <p:spPr>
          <a:xfrm rot="1200">
            <a:off x="4772160" y="405252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>
                <a:solidFill>
                  <a:srgbClr val="92D050"/>
                </a:solidFill>
                <a:latin typeface="Lucida Bright" panose="02040602050505020304" pitchFamily="18" charset="0"/>
                <a:ea typeface="Libre Baskerville"/>
              </a:rPr>
              <a:t>08</a:t>
            </a:r>
            <a:endParaRPr lang="en-IN" sz="3000" b="0" strike="noStrike" spc="-1" dirty="0">
              <a:solidFill>
                <a:srgbClr val="92D05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67" name="Google Shape;276;p32_5"/>
          <p:cNvPicPr/>
          <p:nvPr/>
        </p:nvPicPr>
        <p:blipFill>
          <a:blip r:embed="rId2"/>
          <a:stretch/>
        </p:blipFill>
        <p:spPr>
          <a:xfrm>
            <a:off x="4628520" y="20160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8" name="Google Shape;276;p32_6"/>
          <p:cNvPicPr/>
          <p:nvPr/>
        </p:nvPicPr>
        <p:blipFill>
          <a:blip r:embed="rId2"/>
          <a:stretch/>
        </p:blipFill>
        <p:spPr>
          <a:xfrm>
            <a:off x="4628520" y="290052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9" name="TextShape 14"/>
          <p:cNvSpPr txBox="1"/>
          <p:nvPr/>
        </p:nvSpPr>
        <p:spPr>
          <a:xfrm rot="1200">
            <a:off x="4746240" y="225972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accent2"/>
                </a:solidFill>
                <a:latin typeface="Lucida Bright" panose="02040602050505020304" pitchFamily="18" charset="0"/>
                <a:ea typeface="Libre Baskerville"/>
              </a:rPr>
              <a:t>06</a:t>
            </a:r>
            <a:endParaRPr lang="en-IN" sz="3000" b="0" strike="noStrike" spc="-1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  <p:sp>
        <p:nvSpPr>
          <p:cNvPr id="1070" name="TextShape 15"/>
          <p:cNvSpPr txBox="1"/>
          <p:nvPr/>
        </p:nvSpPr>
        <p:spPr>
          <a:xfrm rot="1200">
            <a:off x="4768200" y="313920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bg2"/>
                </a:solidFill>
                <a:latin typeface="Lucida Bright" panose="02040602050505020304" pitchFamily="18" charset="0"/>
                <a:ea typeface="Libre Baskerville"/>
              </a:rPr>
              <a:t>07</a:t>
            </a:r>
            <a:endParaRPr lang="en-IN" sz="3000" b="0" strike="noStrike" spc="-1" dirty="0">
              <a:solidFill>
                <a:schemeClr val="bg2"/>
              </a:solidFill>
              <a:latin typeface="Lucida Bright" panose="02040602050505020304" pitchFamily="18" charset="0"/>
            </a:endParaRPr>
          </a:p>
        </p:txBody>
      </p:sp>
      <p:sp>
        <p:nvSpPr>
          <p:cNvPr id="1071" name="TextShape 16"/>
          <p:cNvSpPr txBox="1"/>
          <p:nvPr/>
        </p:nvSpPr>
        <p:spPr>
          <a:xfrm rot="1200">
            <a:off x="4700160" y="141156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rgbClr val="EB8F73"/>
                </a:solidFill>
                <a:latin typeface="Lucida Bright" panose="02040602050505020304" pitchFamily="18" charset="0"/>
                <a:ea typeface="Libre Baskerville"/>
              </a:rPr>
              <a:t>05</a:t>
            </a:r>
            <a:endParaRPr lang="en-IN" sz="3000" b="0" strike="noStrike" spc="-1" dirty="0">
              <a:solidFill>
                <a:srgbClr val="000000"/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Shape 4"/>
          <p:cNvSpPr txBox="1"/>
          <p:nvPr/>
        </p:nvSpPr>
        <p:spPr>
          <a:xfrm>
            <a:off x="1512072" y="4088520"/>
            <a:ext cx="30276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  <a:latin typeface="Arial"/>
              </a:rPr>
              <a:t>Admin Panel Screenshots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9" name="TextShape 2"/>
          <p:cNvSpPr txBox="1"/>
          <p:nvPr/>
        </p:nvSpPr>
        <p:spPr>
          <a:xfrm>
            <a:off x="5618640" y="1453975"/>
            <a:ext cx="2805000" cy="417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</a:rPr>
              <a:t>Reports</a:t>
            </a:r>
            <a:endParaRPr lang="en-IN" b="1" spc="-1" dirty="0">
              <a:solidFill>
                <a:schemeClr val="accent1"/>
              </a:solidFill>
            </a:endParaRPr>
          </a:p>
        </p:txBody>
      </p:sp>
      <p:sp>
        <p:nvSpPr>
          <p:cNvPr id="30" name="TextShape 3"/>
          <p:cNvSpPr txBox="1"/>
          <p:nvPr/>
        </p:nvSpPr>
        <p:spPr>
          <a:xfrm>
            <a:off x="5691888" y="2258587"/>
            <a:ext cx="2842272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>
                <a:solidFill>
                  <a:schemeClr val="accent1"/>
                </a:solidFill>
              </a:rPr>
              <a:t>User Panel Screenshots</a:t>
            </a:r>
            <a:endParaRPr lang="en-IN" b="1" spc="-1" dirty="0">
              <a:solidFill>
                <a:schemeClr val="accent1"/>
              </a:solidFill>
            </a:endParaRPr>
          </a:p>
        </p:txBody>
      </p:sp>
      <p:sp>
        <p:nvSpPr>
          <p:cNvPr id="31" name="TextShape 4"/>
          <p:cNvSpPr txBox="1"/>
          <p:nvPr/>
        </p:nvSpPr>
        <p:spPr>
          <a:xfrm>
            <a:off x="5691888" y="3092040"/>
            <a:ext cx="26454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 dirty="0" smtClean="0">
                <a:solidFill>
                  <a:schemeClr val="accent1"/>
                </a:solidFill>
                <a:latin typeface="Arial"/>
              </a:rPr>
              <a:t>Conclusion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2" name="TextShape 4"/>
          <p:cNvSpPr txBox="1"/>
          <p:nvPr/>
        </p:nvSpPr>
        <p:spPr>
          <a:xfrm>
            <a:off x="5691888" y="4041487"/>
            <a:ext cx="26454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 dirty="0" smtClean="0">
                <a:solidFill>
                  <a:schemeClr val="accent1"/>
                </a:solidFill>
                <a:latin typeface="Arial"/>
              </a:rPr>
              <a:t>Bibliography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Requirement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42"/>
            <a:ext cx="9144000" cy="48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Feedback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FAQ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42"/>
            <a:ext cx="9144000" cy="48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Reports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4"/>
                </a:solidFill>
                <a:latin typeface="+mj-lt"/>
                <a:ea typeface="Libre Baskerville"/>
              </a:rPr>
              <a:t>05</a:t>
            </a:r>
            <a:endParaRPr lang="en-IN" sz="7500" b="0" strike="noStrike" spc="-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5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64740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4400" spc="-1" dirty="0">
                <a:solidFill>
                  <a:schemeClr val="accent1"/>
                </a:solidFill>
              </a:rPr>
              <a:t>User Panel Screenshots</a:t>
            </a:r>
            <a:endParaRPr lang="en-IN" sz="4400" spc="-1" dirty="0">
              <a:solidFill>
                <a:schemeClr val="accent1"/>
              </a:solidFill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2"/>
                </a:solidFill>
                <a:ea typeface="Libre Baskerville"/>
              </a:rPr>
              <a:t>06</a:t>
            </a:r>
            <a:endParaRPr lang="en-IN" sz="7500" b="0" strike="noStrike" spc="-1" dirty="0">
              <a:solidFill>
                <a:schemeClr val="accent2"/>
              </a:solidFill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3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Registration: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Company Details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01</a:t>
            </a:r>
            <a:endParaRPr lang="en-IN" sz="75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Registration Successful: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Login with Wrong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Forgot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pic>
        <p:nvPicPr>
          <p:cNvPr id="14" name="Google Shape;233;p30"/>
          <p:cNvPicPr/>
          <p:nvPr/>
        </p:nvPicPr>
        <p:blipFill>
          <a:blip r:embed="rId6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157357" y="579978"/>
            <a:ext cx="7942802" cy="3584803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Name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	         : </a:t>
            </a:r>
            <a:r>
              <a:rPr lang="en-IN" sz="2000" spc="-1" dirty="0" err="1">
                <a:solidFill>
                  <a:schemeClr val="accent1"/>
                </a:solidFill>
              </a:rPr>
              <a:t>Aarnik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r>
              <a:rPr lang="en-IN" sz="2000" spc="-1" dirty="0" smtClean="0">
                <a:solidFill>
                  <a:schemeClr val="accent1"/>
                </a:solidFill>
              </a:rPr>
              <a:t>Technology</a:t>
            </a: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Contact No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9586248516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Website</a:t>
            </a:r>
            <a:r>
              <a:rPr lang="en-IN" sz="2000" b="1" spc="-1" dirty="0">
                <a:solidFill>
                  <a:schemeClr val="accent1"/>
                </a:solidFill>
                <a:ea typeface="Noto Sans CJK SC"/>
              </a:rPr>
              <a:t>  </a:t>
            </a:r>
            <a:r>
              <a:rPr lang="en-IN" sz="2000" b="1" spc="-1" dirty="0" smtClean="0">
                <a:solidFill>
                  <a:schemeClr val="accent1"/>
                </a:solidFill>
                <a:ea typeface="Noto Sans CJK SC"/>
              </a:rPr>
              <a:t>       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aarniktechnology.com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 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Email ID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      : </a:t>
            </a:r>
            <a:r>
              <a:rPr lang="en-IN" sz="2000" u="sng" spc="-1" dirty="0">
                <a:solidFill>
                  <a:schemeClr val="accent1"/>
                </a:solidFill>
                <a:hlinkClick r:id="rId7"/>
              </a:rPr>
              <a:t>info@aarniktechnology.com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 </a:t>
            </a: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pPr>
              <a:lnSpc>
                <a:spcPct val="107000"/>
              </a:lnSpc>
              <a:spcAft>
                <a:spcPts val="799"/>
              </a:spcAft>
              <a:buNone/>
              <a:tabLst>
                <a:tab pos="0" algn="l"/>
              </a:tabLst>
            </a:pPr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Address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      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K/8, Shree Krishna Centre Above Crossword</a:t>
            </a: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Library,   	</a:t>
            </a:r>
            <a:r>
              <a:rPr lang="en-IN" sz="2000" spc="-1" dirty="0" smtClean="0">
                <a:solidFill>
                  <a:schemeClr val="accent1"/>
                </a:solidFill>
                <a:ea typeface="Calibri"/>
              </a:rPr>
              <a:t>	             </a:t>
            </a:r>
            <a:r>
              <a:rPr lang="en-IN" sz="2000" b="0" strike="noStrike" spc="-1" dirty="0" err="1" smtClean="0">
                <a:solidFill>
                  <a:schemeClr val="accent1"/>
                </a:solidFill>
                <a:ea typeface="Calibri"/>
              </a:rPr>
              <a:t>Mithakali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 Six Road, </a:t>
            </a:r>
            <a:r>
              <a:rPr lang="en-IN" sz="2000" b="0" strike="noStrike" spc="-1" dirty="0" err="1" smtClean="0">
                <a:solidFill>
                  <a:schemeClr val="accent1"/>
                </a:solidFill>
                <a:ea typeface="Calibri"/>
              </a:rPr>
              <a:t>Navrangpura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 , Ahmedabad-        	         	             380009.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endParaRPr lang="en-IN" sz="2000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3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Not Found: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8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sent to email: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Change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Incorrect OTP: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30"/>
            <a:ext cx="9144000" cy="4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and New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New and Confirm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30"/>
            <a:ext cx="9144000" cy="4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Introduction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2"/>
                </a:solidFill>
                <a:latin typeface="+mj-lt"/>
                <a:ea typeface="Libre Baskerville"/>
              </a:rPr>
              <a:t>02</a:t>
            </a:r>
            <a:endParaRPr lang="en-IN" sz="7500" b="0" strike="noStrike" spc="-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7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Contact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TextShape 2"/>
          <p:cNvSpPr txBox="1"/>
          <p:nvPr/>
        </p:nvSpPr>
        <p:spPr>
          <a:xfrm>
            <a:off x="1296444" y="1053120"/>
            <a:ext cx="6591780" cy="2580096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“</a:t>
            </a:r>
            <a:r>
              <a:rPr lang="en-IN" sz="1600" spc="-1" dirty="0" smtClean="0">
                <a:solidFill>
                  <a:schemeClr val="accent1"/>
                </a:solidFill>
                <a:ea typeface="Noto Sans CJK SC"/>
              </a:rPr>
              <a:t>Connecting Dots</a:t>
            </a: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” will provide a facilities that donors can directly connect to the NGOs and donor can donate required donation to them.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With the help of this </a:t>
            </a:r>
            <a:r>
              <a:rPr lang="en-IN" sz="1600" b="0" strike="noStrike" spc="-1" smtClean="0">
                <a:solidFill>
                  <a:schemeClr val="accent1"/>
                </a:solidFill>
                <a:ea typeface="Noto Sans CJK SC"/>
              </a:rPr>
              <a:t>website user </a:t>
            </a: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can search for NGO area wise.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User can book various events in NGO and NGO will upload related videos on website.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2400" y="925104"/>
            <a:ext cx="4267200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21024" y="3749040"/>
            <a:ext cx="4267200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167871"/>
            <a:ext cx="887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Introduction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138985" y="629536"/>
            <a:ext cx="2825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008"/>
            <a:ext cx="9144000" cy="46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FAQ: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Conclusion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bg2"/>
                </a:solidFill>
                <a:latin typeface="+mj-lt"/>
                <a:ea typeface="Libre Baskerville"/>
              </a:rPr>
              <a:t>07</a:t>
            </a:r>
            <a:endParaRPr lang="en-IN" sz="7500" b="0" strike="noStrike" spc="-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CustomShape 1"/>
          <p:cNvSpPr/>
          <p:nvPr/>
        </p:nvSpPr>
        <p:spPr>
          <a:xfrm>
            <a:off x="752400" y="485640"/>
            <a:ext cx="4066920" cy="45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8" name="Google Shape;730;p53"/>
          <p:cNvPicPr/>
          <p:nvPr/>
        </p:nvPicPr>
        <p:blipFill>
          <a:blip r:embed="rId2"/>
          <a:stretch/>
        </p:blipFill>
        <p:spPr>
          <a:xfrm>
            <a:off x="3578760" y="3722400"/>
            <a:ext cx="2482560" cy="2482560"/>
          </a:xfrm>
          <a:prstGeom prst="rect">
            <a:avLst/>
          </a:prstGeom>
          <a:ln>
            <a:noFill/>
          </a:ln>
        </p:spPr>
      </p:pic>
      <p:sp>
        <p:nvSpPr>
          <p:cNvPr id="1429" name="CustomShape 2"/>
          <p:cNvSpPr/>
          <p:nvPr/>
        </p:nvSpPr>
        <p:spPr>
          <a:xfrm>
            <a:off x="7667640" y="733320"/>
            <a:ext cx="1523520" cy="12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1" name="TextShape 4"/>
          <p:cNvSpPr txBox="1"/>
          <p:nvPr/>
        </p:nvSpPr>
        <p:spPr>
          <a:xfrm rot="21599400">
            <a:off x="4024747" y="1418363"/>
            <a:ext cx="4585878" cy="2461309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</a:rPr>
              <a:t>Thus we conclude that we enjoyed very much working on </a:t>
            </a:r>
            <a:r>
              <a:rPr lang="en-US" sz="1600" spc="-1" dirty="0" smtClean="0">
                <a:solidFill>
                  <a:schemeClr val="accent1"/>
                </a:solidFill>
              </a:rPr>
              <a:t>the project “Connecting Dots” </a:t>
            </a:r>
            <a:r>
              <a:rPr lang="en-US" sz="1600" spc="-1" dirty="0">
                <a:solidFill>
                  <a:schemeClr val="accent1"/>
                </a:solidFill>
              </a:rPr>
              <a:t>our internal </a:t>
            </a:r>
            <a:r>
              <a:rPr lang="en-US" sz="1600" spc="-1" dirty="0" smtClean="0">
                <a:solidFill>
                  <a:schemeClr val="accent1"/>
                </a:solidFill>
              </a:rPr>
              <a:t>guide Prof. </a:t>
            </a:r>
            <a:r>
              <a:rPr lang="en-IN" sz="1600" spc="-1" dirty="0" smtClean="0">
                <a:solidFill>
                  <a:schemeClr val="accent1"/>
                </a:solidFill>
                <a:latin typeface="Open Sans"/>
              </a:rPr>
              <a:t>Deep</a:t>
            </a:r>
            <a:r>
              <a:rPr lang="en-US" sz="1600" spc="-1" dirty="0" smtClean="0">
                <a:solidFill>
                  <a:schemeClr val="accent1"/>
                </a:solidFill>
              </a:rPr>
              <a:t> </a:t>
            </a:r>
            <a:r>
              <a:rPr lang="en-US" sz="1600" spc="-1" dirty="0">
                <a:solidFill>
                  <a:schemeClr val="accent1"/>
                </a:solidFill>
              </a:rPr>
              <a:t>helped us a lot in improving the quality of our </a:t>
            </a:r>
            <a:r>
              <a:rPr lang="en-US" sz="1600" spc="-1" dirty="0" smtClean="0">
                <a:solidFill>
                  <a:schemeClr val="accent1"/>
                </a:solidFill>
              </a:rPr>
              <a:t>project.</a:t>
            </a: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smtClean="0">
                <a:solidFill>
                  <a:schemeClr val="accent1"/>
                </a:solidFill>
              </a:rPr>
              <a:t>This </a:t>
            </a:r>
            <a:r>
              <a:rPr lang="en-US" sz="1600" spc="-1" dirty="0">
                <a:solidFill>
                  <a:schemeClr val="accent1"/>
                </a:solidFill>
              </a:rPr>
              <a:t>is just the Stepping stone for project development there is </a:t>
            </a:r>
            <a:r>
              <a:rPr lang="en-US" sz="1600" spc="-1" dirty="0" smtClean="0">
                <a:solidFill>
                  <a:schemeClr val="accent1"/>
                </a:solidFill>
              </a:rPr>
              <a:t>new </a:t>
            </a:r>
            <a:r>
              <a:rPr lang="en-US" sz="1600" spc="-1" dirty="0">
                <a:solidFill>
                  <a:schemeClr val="accent1"/>
                </a:solidFill>
              </a:rPr>
              <a:t>paths to be discovered and there are new goals that are to be </a:t>
            </a:r>
            <a:r>
              <a:rPr lang="en-US" sz="1600" spc="-1" dirty="0" smtClean="0">
                <a:solidFill>
                  <a:schemeClr val="accent1"/>
                </a:solidFill>
              </a:rPr>
              <a:t>achieved </a:t>
            </a:r>
            <a:r>
              <a:rPr lang="en-US" sz="1600" spc="-1" dirty="0">
                <a:solidFill>
                  <a:schemeClr val="accent1"/>
                </a:solidFill>
              </a:rPr>
              <a:t>.</a:t>
            </a:r>
            <a:endParaRPr lang="en-IN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1434" name="Google Shape;736;p53"/>
          <p:cNvPicPr/>
          <p:nvPr/>
        </p:nvPicPr>
        <p:blipFill>
          <a:blip r:embed="rId3"/>
          <a:stretch/>
        </p:blipFill>
        <p:spPr>
          <a:xfrm>
            <a:off x="8424000" y="129168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1435" name="Google Shape;737;p53"/>
          <p:cNvPicPr/>
          <p:nvPr/>
        </p:nvPicPr>
        <p:blipFill>
          <a:blip r:embed="rId4"/>
          <a:stretch/>
        </p:blipFill>
        <p:spPr>
          <a:xfrm>
            <a:off x="6574320" y="-413640"/>
            <a:ext cx="2036520" cy="2036520"/>
          </a:xfrm>
          <a:prstGeom prst="rect">
            <a:avLst/>
          </a:prstGeom>
          <a:ln>
            <a:noFill/>
          </a:ln>
        </p:spPr>
      </p:pic>
      <p:pic>
        <p:nvPicPr>
          <p:cNvPr id="1436" name="Google Shape;738;p53"/>
          <p:cNvPicPr/>
          <p:nvPr/>
        </p:nvPicPr>
        <p:blipFill>
          <a:blip r:embed="rId5"/>
          <a:stretch/>
        </p:blipFill>
        <p:spPr>
          <a:xfrm>
            <a:off x="-165960" y="-413640"/>
            <a:ext cx="1771200" cy="177120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55" y="590400"/>
            <a:ext cx="5601375" cy="4703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5240" y="202428"/>
            <a:ext cx="526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Conclusion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" name="CustomShape 5"/>
          <p:cNvSpPr/>
          <p:nvPr/>
        </p:nvSpPr>
        <p:spPr>
          <a:xfrm>
            <a:off x="2767758" y="691522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Project Profile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bg2"/>
                </a:solidFill>
                <a:latin typeface="+mj-lt"/>
                <a:ea typeface="Libre Baskerville"/>
              </a:rPr>
              <a:t>03</a:t>
            </a:r>
            <a:endParaRPr lang="en-IN" sz="7500" b="0" strike="noStrike" spc="-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9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pc="-1">
                <a:solidFill>
                  <a:schemeClr val="accent1"/>
                </a:solidFill>
              </a:rPr>
              <a:t>Bibliography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rgbClr val="92D050"/>
                </a:solidFill>
                <a:latin typeface="+mj-lt"/>
                <a:ea typeface="Libre Baskerville"/>
              </a:rPr>
              <a:t>08</a:t>
            </a:r>
            <a:endParaRPr lang="en-IN" sz="7500" b="0" strike="noStrike" spc="-1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43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056628" y="991466"/>
            <a:ext cx="8075934" cy="341700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Reference Book :-</a:t>
            </a: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</a:t>
            </a:r>
            <a:r>
              <a:rPr lang="en-IN" sz="1600" spc="-1" dirty="0" smtClean="0"/>
              <a:t>1. Magnifying Object-Oriented Analysis and Design</a:t>
            </a:r>
          </a:p>
          <a:p>
            <a:pPr algn="just"/>
            <a:r>
              <a:rPr lang="en-IN" sz="1600" spc="-1" dirty="0" smtClean="0"/>
              <a:t>   </a:t>
            </a:r>
          </a:p>
          <a:p>
            <a:pPr algn="just"/>
            <a:r>
              <a:rPr lang="en-IN" sz="1600" spc="-1" dirty="0" smtClean="0"/>
              <a:t>               Authors : </a:t>
            </a:r>
            <a:r>
              <a:rPr lang="en-IN" sz="1600" spc="-1" dirty="0" err="1" smtClean="0"/>
              <a:t>Arpita</a:t>
            </a:r>
            <a:r>
              <a:rPr lang="en-IN" sz="1600" spc="-1" dirty="0" smtClean="0"/>
              <a:t> Gopal and Netra </a:t>
            </a:r>
            <a:r>
              <a:rPr lang="en-IN" sz="1600" spc="-1" dirty="0" err="1" smtClean="0"/>
              <a:t>Patil</a:t>
            </a:r>
            <a:endParaRPr lang="en-IN" sz="1600" spc="-1" dirty="0" smtClean="0"/>
          </a:p>
          <a:p>
            <a:pPr algn="just"/>
            <a:r>
              <a:rPr lang="en-IN" sz="1600" spc="-1" dirty="0" smtClean="0"/>
              <a:t>  </a:t>
            </a:r>
          </a:p>
          <a:p>
            <a:pPr algn="just"/>
            <a:r>
              <a:rPr lang="en-IN" sz="1600" spc="-1" dirty="0" smtClean="0"/>
              <a:t>               Publisher :  PHI Learning</a:t>
            </a: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Internet </a:t>
            </a:r>
            <a:r>
              <a:rPr lang="en-IN" sz="1600" spc="-1" dirty="0" smtClean="0">
                <a:solidFill>
                  <a:schemeClr val="accent1"/>
                </a:solidFill>
              </a:rPr>
              <a:t>:-</a:t>
            </a: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 </a:t>
            </a:r>
            <a:r>
              <a:rPr lang="en-IN" sz="1600" spc="-1" dirty="0" smtClean="0">
                <a:solidFill>
                  <a:schemeClr val="accent1"/>
                </a:solidFill>
                <a:hlinkClick r:id="rId6"/>
              </a:rPr>
              <a:t>https://www.google.com/</a:t>
            </a:r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 </a:t>
            </a:r>
            <a:r>
              <a:rPr lang="en-IN" sz="1600" spc="-1" dirty="0" smtClean="0">
                <a:solidFill>
                  <a:schemeClr val="accent1"/>
                </a:solidFill>
                <a:hlinkClick r:id="rId7"/>
              </a:rPr>
              <a:t>https://www.w3schools.com/</a:t>
            </a:r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</p:txBody>
      </p:sp>
      <p:pic>
        <p:nvPicPr>
          <p:cNvPr id="14" name="Google Shape;233;p30"/>
          <p:cNvPicPr/>
          <p:nvPr/>
        </p:nvPicPr>
        <p:blipFill>
          <a:blip r:embed="rId8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8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 rot="10800000" flipH="1">
            <a:off x="463320" y="1276920"/>
            <a:ext cx="1280520" cy="178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oogle Shape;787;p55"/>
          <p:cNvPicPr/>
          <p:nvPr/>
        </p:nvPicPr>
        <p:blipFill>
          <a:blip r:embed="rId2"/>
          <a:stretch/>
        </p:blipFill>
        <p:spPr>
          <a:xfrm>
            <a:off x="-669600" y="2211840"/>
            <a:ext cx="1904040" cy="190548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 rot="10800000">
            <a:off x="1755000" y="1323720"/>
            <a:ext cx="681120" cy="290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oogle Shape;761;p55"/>
          <p:cNvPicPr/>
          <p:nvPr/>
        </p:nvPicPr>
        <p:blipFill>
          <a:blip r:embed="rId3"/>
          <a:stretch/>
        </p:blipFill>
        <p:spPr>
          <a:xfrm>
            <a:off x="802800" y="349560"/>
            <a:ext cx="1861920" cy="186192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 rot="10800000">
            <a:off x="2953080" y="780840"/>
            <a:ext cx="601920" cy="15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Google Shape;788;p55"/>
          <p:cNvPicPr/>
          <p:nvPr/>
        </p:nvPicPr>
        <p:blipFill>
          <a:blip r:embed="rId4"/>
          <a:stretch/>
        </p:blipFill>
        <p:spPr>
          <a:xfrm>
            <a:off x="2681280" y="527400"/>
            <a:ext cx="492480" cy="492480"/>
          </a:xfrm>
          <a:prstGeom prst="rect">
            <a:avLst/>
          </a:prstGeom>
          <a:ln>
            <a:noFill/>
          </a:ln>
        </p:spPr>
      </p:pic>
      <p:sp>
        <p:nvSpPr>
          <p:cNvPr id="10" name="CustomShape 4"/>
          <p:cNvSpPr/>
          <p:nvPr/>
        </p:nvSpPr>
        <p:spPr>
          <a:xfrm rot="10800000" flipH="1">
            <a:off x="2459520" y="2362680"/>
            <a:ext cx="1104480" cy="182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oogle Shape;762;p55"/>
          <p:cNvPicPr/>
          <p:nvPr/>
        </p:nvPicPr>
        <p:blipFill>
          <a:blip r:embed="rId3"/>
          <a:stretch/>
        </p:blipFill>
        <p:spPr>
          <a:xfrm>
            <a:off x="1503720" y="3123000"/>
            <a:ext cx="1861920" cy="1861920"/>
          </a:xfrm>
          <a:prstGeom prst="rect">
            <a:avLst/>
          </a:prstGeom>
          <a:ln>
            <a:noFill/>
          </a:ln>
        </p:spPr>
      </p:pic>
      <p:pic>
        <p:nvPicPr>
          <p:cNvPr id="9" name="Google Shape;763;p55"/>
          <p:cNvPicPr/>
          <p:nvPr/>
        </p:nvPicPr>
        <p:blipFill>
          <a:blip r:embed="rId3"/>
          <a:stretch/>
        </p:blipFill>
        <p:spPr>
          <a:xfrm>
            <a:off x="2820960" y="1571760"/>
            <a:ext cx="1550880" cy="1551240"/>
          </a:xfrm>
          <a:prstGeom prst="rect">
            <a:avLst/>
          </a:prstGeom>
          <a:ln>
            <a:noFill/>
          </a:ln>
        </p:spPr>
      </p:pic>
      <p:sp>
        <p:nvSpPr>
          <p:cNvPr id="12" name="TextShape 5"/>
          <p:cNvSpPr txBox="1"/>
          <p:nvPr/>
        </p:nvSpPr>
        <p:spPr>
          <a:xfrm>
            <a:off x="4371840" y="612360"/>
            <a:ext cx="400032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500" b="1" strike="noStrike" spc="-1" dirty="0">
                <a:solidFill>
                  <a:srgbClr val="334070"/>
                </a:solidFill>
                <a:latin typeface="+mj-lt"/>
                <a:ea typeface="Libre Baskerville"/>
              </a:rPr>
              <a:t>Thanks</a:t>
            </a:r>
            <a:endParaRPr lang="en-IN" sz="65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CustomShape 27"/>
          <p:cNvSpPr/>
          <p:nvPr/>
        </p:nvSpPr>
        <p:spPr>
          <a:xfrm>
            <a:off x="5875920" y="1874520"/>
            <a:ext cx="99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42" y="3524670"/>
            <a:ext cx="1609875" cy="1073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39" y="1912186"/>
            <a:ext cx="1111861" cy="843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199" y="779040"/>
            <a:ext cx="1282680" cy="9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123194" y="1028351"/>
            <a:ext cx="7942802" cy="3741501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Software </a:t>
            </a:r>
            <a:r>
              <a:rPr lang="en-IN" sz="2000" b="1" u="sng" spc="-1" dirty="0" smtClean="0">
                <a:solidFill>
                  <a:schemeClr val="accent1"/>
                </a:solidFill>
                <a:ea typeface="Open Sans"/>
              </a:rPr>
              <a:t>Used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:</a:t>
            </a:r>
            <a:endParaRPr lang="en-IN" sz="2000" spc="-1" dirty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Server </a:t>
            </a:r>
            <a:r>
              <a:rPr lang="en-IN" sz="2000" b="1" spc="-1" dirty="0" smtClean="0">
                <a:solidFill>
                  <a:schemeClr val="accent1"/>
                </a:solidFill>
                <a:ea typeface="Open Sans"/>
              </a:rPr>
              <a:t>:-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Front End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Back End </a:t>
            </a:r>
            <a:r>
              <a:rPr lang="en-IN" sz="2000" b="1" spc="-1" dirty="0" smtClean="0">
                <a:solidFill>
                  <a:schemeClr val="accent1"/>
                </a:solidFill>
                <a:ea typeface="Open Sans"/>
              </a:rPr>
              <a:t>:- </a:t>
            </a:r>
            <a:r>
              <a:rPr lang="en-IN" sz="2000" spc="-1" dirty="0" smtClean="0">
                <a:solidFill>
                  <a:schemeClr val="accent1"/>
                </a:solidFill>
                <a:ea typeface="Open Sans"/>
              </a:rPr>
              <a:t> </a:t>
            </a:r>
            <a:endParaRPr lang="en-IN" sz="2000" strike="noStrike" spc="-1" dirty="0" smtClean="0">
              <a:solidFill>
                <a:schemeClr val="accent1"/>
              </a:solidFill>
              <a:ea typeface="Noto Sans CJK SC"/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Open Source Library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endParaRPr lang="en-IN" sz="2000" spc="-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Scripting Language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r>
              <a:rPr lang="en-IN" sz="2000" spc="-1" dirty="0" smtClean="0">
                <a:solidFill>
                  <a:srgbClr val="FFFFFF"/>
                </a:solidFill>
                <a:ea typeface="Open Sans"/>
              </a:rPr>
              <a:t> </a:t>
            </a:r>
            <a:endParaRPr lang="en-IN" sz="2000" spc="-1" dirty="0"/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endParaRPr lang="en-IN" sz="2000" spc="-1" dirty="0">
              <a:solidFill>
                <a:schemeClr val="accent1"/>
              </a:solidFill>
            </a:endParaRPr>
          </a:p>
        </p:txBody>
      </p:sp>
      <p:pic>
        <p:nvPicPr>
          <p:cNvPr id="14" name="Google Shape;233;p30"/>
          <p:cNvPicPr/>
          <p:nvPr/>
        </p:nvPicPr>
        <p:blipFill>
          <a:blip r:embed="rId6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  <p:pic>
        <p:nvPicPr>
          <p:cNvPr id="11" name="Google Shape;350;p37"/>
          <p:cNvPicPr/>
          <p:nvPr/>
        </p:nvPicPr>
        <p:blipFill>
          <a:blip r:embed="rId5"/>
          <a:stretch/>
        </p:blipFill>
        <p:spPr>
          <a:xfrm>
            <a:off x="3280220" y="958748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2" name="Google Shape;350;p37"/>
          <p:cNvPicPr/>
          <p:nvPr/>
        </p:nvPicPr>
        <p:blipFill>
          <a:blip r:embed="rId5"/>
          <a:stretch/>
        </p:blipFill>
        <p:spPr>
          <a:xfrm>
            <a:off x="4036258" y="953539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3" name="Google Shape;350;p37"/>
          <p:cNvPicPr/>
          <p:nvPr/>
        </p:nvPicPr>
        <p:blipFill>
          <a:blip r:embed="rId5"/>
          <a:stretch/>
        </p:blipFill>
        <p:spPr>
          <a:xfrm>
            <a:off x="4867806" y="956876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99" y="1046172"/>
            <a:ext cx="489104" cy="24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9506" y="1229948"/>
            <a:ext cx="753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draw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.io</a:t>
            </a:r>
            <a:endParaRPr lang="en-US" sz="1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95" y="1075526"/>
            <a:ext cx="311069" cy="393740"/>
          </a:xfrm>
          <a:prstGeom prst="rect">
            <a:avLst/>
          </a:prstGeom>
        </p:spPr>
      </p:pic>
      <p:pic>
        <p:nvPicPr>
          <p:cNvPr id="23" name="Google Shape;350;p37"/>
          <p:cNvPicPr/>
          <p:nvPr/>
        </p:nvPicPr>
        <p:blipFill>
          <a:blip r:embed="rId5"/>
          <a:stretch/>
        </p:blipFill>
        <p:spPr>
          <a:xfrm>
            <a:off x="2335523" y="159855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8" y="1685791"/>
            <a:ext cx="779440" cy="423059"/>
          </a:xfrm>
          <a:prstGeom prst="rect">
            <a:avLst/>
          </a:prstGeom>
        </p:spPr>
      </p:pic>
      <p:pic>
        <p:nvPicPr>
          <p:cNvPr id="27" name="Google Shape;350;p37"/>
          <p:cNvPicPr/>
          <p:nvPr/>
        </p:nvPicPr>
        <p:blipFill>
          <a:blip r:embed="rId5"/>
          <a:stretch/>
        </p:blipFill>
        <p:spPr>
          <a:xfrm>
            <a:off x="4009891" y="4050380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28" name="Google Shape;350;p37"/>
          <p:cNvPicPr/>
          <p:nvPr/>
        </p:nvPicPr>
        <p:blipFill>
          <a:blip r:embed="rId5"/>
          <a:stretch/>
        </p:blipFill>
        <p:spPr>
          <a:xfrm>
            <a:off x="2655305" y="2196008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2" y="2294170"/>
            <a:ext cx="495627" cy="436216"/>
          </a:xfrm>
          <a:prstGeom prst="rect">
            <a:avLst/>
          </a:prstGeom>
        </p:spPr>
      </p:pic>
      <p:pic>
        <p:nvPicPr>
          <p:cNvPr id="29" name="Google Shape;350;p37"/>
          <p:cNvPicPr/>
          <p:nvPr/>
        </p:nvPicPr>
        <p:blipFill>
          <a:blip r:embed="rId5"/>
          <a:stretch/>
        </p:blipFill>
        <p:spPr>
          <a:xfrm>
            <a:off x="3441130" y="2184315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13" y="2308932"/>
            <a:ext cx="271631" cy="382606"/>
          </a:xfrm>
          <a:prstGeom prst="rect">
            <a:avLst/>
          </a:prstGeom>
        </p:spPr>
      </p:pic>
      <p:pic>
        <p:nvPicPr>
          <p:cNvPr id="32" name="Google Shape;350;p37"/>
          <p:cNvPicPr/>
          <p:nvPr/>
        </p:nvPicPr>
        <p:blipFill>
          <a:blip r:embed="rId5"/>
          <a:stretch/>
        </p:blipFill>
        <p:spPr>
          <a:xfrm>
            <a:off x="4230190" y="219220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98" y="2155892"/>
            <a:ext cx="665379" cy="661086"/>
          </a:xfrm>
          <a:prstGeom prst="rect">
            <a:avLst/>
          </a:prstGeom>
        </p:spPr>
      </p:pic>
      <p:pic>
        <p:nvPicPr>
          <p:cNvPr id="33" name="Google Shape;350;p37"/>
          <p:cNvPicPr/>
          <p:nvPr/>
        </p:nvPicPr>
        <p:blipFill>
          <a:blip r:embed="rId5"/>
          <a:stretch/>
        </p:blipFill>
        <p:spPr>
          <a:xfrm>
            <a:off x="2699940" y="2822596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01" y="2903662"/>
            <a:ext cx="546959" cy="379225"/>
          </a:xfrm>
          <a:prstGeom prst="rect">
            <a:avLst/>
          </a:prstGeom>
        </p:spPr>
      </p:pic>
      <p:pic>
        <p:nvPicPr>
          <p:cNvPr id="35" name="Google Shape;350;p37"/>
          <p:cNvPicPr/>
          <p:nvPr/>
        </p:nvPicPr>
        <p:blipFill>
          <a:blip r:embed="rId5"/>
          <a:stretch/>
        </p:blipFill>
        <p:spPr>
          <a:xfrm>
            <a:off x="5008823" y="219220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37" name="Google Shape;350;p37"/>
          <p:cNvPicPr/>
          <p:nvPr/>
        </p:nvPicPr>
        <p:blipFill>
          <a:blip r:embed="rId5"/>
          <a:stretch/>
        </p:blipFill>
        <p:spPr>
          <a:xfrm>
            <a:off x="4037677" y="3380003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0" y="3473268"/>
            <a:ext cx="386149" cy="386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74" y="4194959"/>
            <a:ext cx="432309" cy="3192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24" y="1055474"/>
            <a:ext cx="249297" cy="2451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08097" y="1272396"/>
            <a:ext cx="857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</a:rPr>
              <a:t>Visual Studio</a:t>
            </a:r>
            <a:endParaRPr lang="en-US" sz="7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4" y="2320435"/>
            <a:ext cx="722273" cy="40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3194" y="313377"/>
            <a:ext cx="764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</a:rPr>
              <a:t>System Requirement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216585" y="837493"/>
            <a:ext cx="3461983" cy="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8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572</Words>
  <Application>Microsoft Office PowerPoint</Application>
  <PresentationFormat>On-screen Show (16:9)</PresentationFormat>
  <Paragraphs>166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82</vt:i4>
      </vt:variant>
    </vt:vector>
  </HeadingPairs>
  <TitlesOfParts>
    <vt:vector size="99" baseType="lpstr">
      <vt:lpstr>Arial</vt:lpstr>
      <vt:lpstr>Cabin</vt:lpstr>
      <vt:lpstr>Calibri</vt:lpstr>
      <vt:lpstr>DejaVu Sans</vt:lpstr>
      <vt:lpstr>Libre Baskerville</vt:lpstr>
      <vt:lpstr>Lucida Bright</vt:lpstr>
      <vt:lpstr>Noto Sans CJK SC</vt:lpstr>
      <vt:lpstr>Open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Microsoft account</cp:lastModifiedBy>
  <cp:revision>157</cp:revision>
  <dcterms:modified xsi:type="dcterms:W3CDTF">2024-02-15T18:22:48Z</dcterms:modified>
  <dc:language>en-IN</dc:language>
</cp:coreProperties>
</file>